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bookmarkIdSeed="3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8/24/2020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474C2-93DA-4513-BC8F-6E14943FD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803404"/>
            <a:ext cx="9448800" cy="2227057"/>
          </a:xfrm>
        </p:spPr>
        <p:txBody>
          <a:bodyPr>
            <a:normAutofit fontScale="90000"/>
          </a:bodyPr>
          <a:lstStyle/>
          <a:p>
            <a:r>
              <a:rPr lang="en-US" sz="4100" b="1" dirty="0"/>
              <a:t>CROP SELECTION METHOD TO MAXIMISE CROP YIELD RATE USING LONG SHORT-TERM MEMORY NEURAL NETWORKS(LSTM-NN) TIME SERIES FORECASTING</a:t>
            </a:r>
            <a:br>
              <a:rPr lang="en-IN" dirty="0"/>
            </a:br>
            <a:endParaRPr lang="en-IN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02DEC0-9D9C-4A92-B413-8047E8C087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923929"/>
            <a:ext cx="9448800" cy="798991"/>
          </a:xfrm>
        </p:spPr>
        <p:txBody>
          <a:bodyPr>
            <a:normAutofit fontScale="32500" lnSpcReduction="20000"/>
          </a:bodyPr>
          <a:lstStyle/>
          <a:p>
            <a:r>
              <a:rPr lang="en-US" sz="7000" dirty="0"/>
              <a:t>Student Name: Shivaani Katragadda</a:t>
            </a:r>
          </a:p>
          <a:p>
            <a:r>
              <a:rPr lang="en-US" sz="7000" dirty="0"/>
              <a:t>Student Number: R00183214</a:t>
            </a:r>
            <a:endParaRPr lang="en-IN" sz="7000" dirty="0"/>
          </a:p>
          <a:p>
            <a:endParaRPr lang="en-IN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049870A-5FDC-42A6-B397-8FC7A65BA4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147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269"/>
    </mc:Choice>
    <mc:Fallback>
      <p:transition spd="slow" advTm="312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489DD9-2E03-4B3A-B14B-2E768C5CC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823" y="2203212"/>
            <a:ext cx="4381500" cy="15297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6BBD84B-9310-4608-ACD9-4674E8EDBA41}"/>
              </a:ext>
            </a:extLst>
          </p:cNvPr>
          <p:cNvSpPr/>
          <p:nvPr/>
        </p:nvSpPr>
        <p:spPr>
          <a:xfrm>
            <a:off x="7705818" y="4780171"/>
            <a:ext cx="27254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/>
              <a:t>  THANK YOU</a:t>
            </a:r>
          </a:p>
        </p:txBody>
      </p:sp>
    </p:spTree>
    <p:extLst>
      <p:ext uri="{BB962C8B-B14F-4D97-AF65-F5344CB8AC3E}">
        <p14:creationId xmlns:p14="http://schemas.microsoft.com/office/powerpoint/2010/main" val="2858445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42D13-313B-493F-96B2-752B9B71A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INTRODUCTION</a:t>
            </a:r>
            <a:endParaRPr lang="en-I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C92FA-5EB4-4CAE-A9FE-B15B774D2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Agriculture is the backbone of every country. For economic growth agriculture depends on various crop types which rely on factors including weather conditions, soil classification and marketing price.</a:t>
            </a:r>
          </a:p>
          <a:p>
            <a:r>
              <a:rPr lang="en-US" dirty="0"/>
              <a:t> Due to improper crop selection there is a deep reduction in crop yield which leads to insecurities and food shortages that can be experienced across the world. </a:t>
            </a:r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15FCE3D-41A7-478E-898E-60B7116834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37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80"/>
    </mc:Choice>
    <mc:Fallback>
      <p:transition spd="slow" advTm="5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EB337-FFDC-4038-9F3A-782C52388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AND RESEARCH AREA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8DF8E-7772-4758-86BD-177D3E76C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mining[1] is useful for predicting the crop yield production. It is defined as a process of finding patterns among multiple fields.</a:t>
            </a:r>
          </a:p>
          <a:p>
            <a:endParaRPr lang="en-US" dirty="0"/>
          </a:p>
          <a:p>
            <a:r>
              <a:rPr lang="en-US" dirty="0"/>
              <a:t>Throughout the growing and harvesting cycle of agriculture, machine learning has</a:t>
            </a:r>
            <a:r>
              <a:rPr lang="en-IN" dirty="0"/>
              <a:t> </a:t>
            </a:r>
            <a:r>
              <a:rPr lang="en-US" dirty="0"/>
              <a:t>become popular in this multi-disciplinary agriculture domain.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most popular models in agriculture are Artificial and Deep</a:t>
            </a:r>
            <a:r>
              <a:rPr lang="en-IN" dirty="0"/>
              <a:t> </a:t>
            </a:r>
            <a:r>
              <a:rPr lang="en-US" dirty="0"/>
              <a:t>Neural Networks (ANNs and DL), Support Vector Machines (SVMs), Ensemble learning(EL).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92C6C3C-DBFB-4B23-BD15-4A1CEE792A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611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32"/>
    </mc:Choice>
    <mc:Fallback>
      <p:transition spd="slow" advTm="48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06468-4E2D-4FF1-A589-19445547B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AND RESEARCH AREA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0ED30-EFE4-49A1-9350-9A2775690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primary focus of this research is to implement crop selection method to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   maximize crop yield rate using deep learning architecture of ANN, Long    </a:t>
            </a:r>
          </a:p>
          <a:p>
            <a:pPr marL="0" indent="0">
              <a:buNone/>
            </a:pPr>
            <a:r>
              <a:rPr lang="en-US" dirty="0"/>
              <a:t>    Short Term Memory Neural Networks (LSTM-NN) time series forecasting [3].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921CA6-5A23-4A3A-8520-FA6AC89D2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440" y="3698368"/>
            <a:ext cx="5730737" cy="2657476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8D2ED64-E332-4BF3-9777-6A744D53CA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157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709"/>
    </mc:Choice>
    <mc:Fallback>
      <p:transition spd="slow" advTm="68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C7CF5-AE3F-4DB8-8616-C5DAE243A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C440B-A9B5-4296-B0CB-267B8883C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objective of the study will be to answer the following questions concerning the study area:</a:t>
            </a:r>
            <a:endParaRPr lang="en-IN" dirty="0"/>
          </a:p>
          <a:p>
            <a:pPr lvl="0"/>
            <a:r>
              <a:rPr lang="en-US" dirty="0"/>
              <a:t>Does crop production correlate with increasing population?</a:t>
            </a:r>
            <a:endParaRPr lang="en-IN" dirty="0"/>
          </a:p>
          <a:p>
            <a:pPr lvl="0"/>
            <a:r>
              <a:rPr lang="en-US" dirty="0"/>
              <a:t>Is crop yield is sufficient for Population?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90851E7-3D58-47CE-A9EF-E70DCAD9AE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14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8"/>
    </mc:Choice>
    <mc:Fallback>
      <p:transition spd="slow" advTm="1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1AF26-028D-4599-A968-E28A231E8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9AB69-CCA3-4F6B-AE19-F089A3A31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dataset is divided into two subsets, the first subset, comprising data from 1961–2008, is used for training the model.</a:t>
            </a:r>
          </a:p>
          <a:p>
            <a:r>
              <a:rPr lang="en-US" dirty="0"/>
              <a:t> The second subset consists of data from 2009–2018 used for validation purpose.</a:t>
            </a:r>
          </a:p>
          <a:p>
            <a:r>
              <a:rPr lang="en-US" dirty="0"/>
              <a:t>The raw data included fluctuations that might affect the forecasting results, a smoothing function is used for training the models.</a:t>
            </a:r>
          </a:p>
          <a:p>
            <a:r>
              <a:rPr lang="en-US" dirty="0"/>
              <a:t> One of the most widely used smoothing functions is Robust-LOWESS [4]. It uses local regression using linear recursive least squares (RLS) which decreases the effects of outliers.</a:t>
            </a:r>
            <a:endParaRPr lang="en-IN" dirty="0"/>
          </a:p>
          <a:p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8EB6044-FC97-4189-90CA-F52111DF6E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666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538"/>
    </mc:Choice>
    <mc:Fallback>
      <p:transition spd="slow" advTm="305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7A104-F647-46CC-9A21-0B986D536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BC138-9FE2-46AB-8A30-8D5AFF8C5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dataset “Production_Crops” is taken from Food and Agriculture Organization of the United Nations (FAO) [4].</a:t>
            </a:r>
          </a:p>
          <a:p>
            <a:r>
              <a:rPr lang="en-US" dirty="0"/>
              <a:t>The dataset consists of 51,154 entries and 123 total columns. </a:t>
            </a:r>
          </a:p>
          <a:p>
            <a:r>
              <a:rPr lang="en-US" dirty="0"/>
              <a:t>Crop statistics are recorded for 173 products, covering the following categories: Crops Primary, Fibre Crops Primary, Cereals, Coarse Grain, Citrus Fruit, Jute Jute-like Fibres, Oil crops Primary, Treenuts, Vegetables and Melons. </a:t>
            </a:r>
          </a:p>
          <a:p>
            <a:r>
              <a:rPr lang="en-US" dirty="0"/>
              <a:t>Data is expressed in terms of area harvested, production quantity and yield.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B75F868-E3F2-4E08-8FFE-DA496CBCC4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23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41"/>
    </mc:Choice>
    <mc:Fallback>
      <p:transition spd="slow" advTm="9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9D20D-0771-4069-9575-E4C461D85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A7B5A2C-391D-4237-AD8A-E4B03C313E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9657503"/>
              </p:ext>
            </p:extLst>
          </p:nvPr>
        </p:nvGraphicFramePr>
        <p:xfrm>
          <a:off x="2895601" y="2057402"/>
          <a:ext cx="6070846" cy="45702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7619">
                  <a:extLst>
                    <a:ext uri="{9D8B030D-6E8A-4147-A177-3AD203B41FA5}">
                      <a16:colId xmlns:a16="http://schemas.microsoft.com/office/drawing/2014/main" val="2990667834"/>
                    </a:ext>
                  </a:extLst>
                </a:gridCol>
                <a:gridCol w="1290215">
                  <a:extLst>
                    <a:ext uri="{9D8B030D-6E8A-4147-A177-3AD203B41FA5}">
                      <a16:colId xmlns:a16="http://schemas.microsoft.com/office/drawing/2014/main" val="3906924590"/>
                    </a:ext>
                  </a:extLst>
                </a:gridCol>
                <a:gridCol w="3573012">
                  <a:extLst>
                    <a:ext uri="{9D8B030D-6E8A-4147-A177-3AD203B41FA5}">
                      <a16:colId xmlns:a16="http://schemas.microsoft.com/office/drawing/2014/main" val="2002418779"/>
                    </a:ext>
                  </a:extLst>
                </a:gridCol>
              </a:tblGrid>
              <a:tr h="39069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Attribute No</a:t>
                      </a:r>
                      <a:endParaRPr lang="en-IN" sz="10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84" marR="5608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Attribute Name</a:t>
                      </a:r>
                      <a:endParaRPr lang="en-IN" sz="10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84" marR="5608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Attribute Description</a:t>
                      </a:r>
                      <a:endParaRPr lang="en-IN" sz="10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84" marR="56084" marT="0" marB="0"/>
                </a:tc>
                <a:extLst>
                  <a:ext uri="{0D108BD9-81ED-4DB2-BD59-A6C34878D82A}">
                    <a16:rowId xmlns:a16="http://schemas.microsoft.com/office/drawing/2014/main" val="2260320886"/>
                  </a:ext>
                </a:extLst>
              </a:tr>
              <a:tr h="80748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IN" sz="10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84" marR="5608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Area code</a:t>
                      </a:r>
                      <a:endParaRPr lang="en-IN" sz="10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84" marR="5608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Area code of all countries of the world and geographical aggregates according to the United Nations M-49 list.</a:t>
                      </a:r>
                      <a:endParaRPr lang="en-IN" sz="10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84" marR="56084" marT="0" marB="0"/>
                </a:tc>
                <a:extLst>
                  <a:ext uri="{0D108BD9-81ED-4DB2-BD59-A6C34878D82A}">
                    <a16:rowId xmlns:a16="http://schemas.microsoft.com/office/drawing/2014/main" val="301979064"/>
                  </a:ext>
                </a:extLst>
              </a:tr>
              <a:tr h="59914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IN" sz="10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84" marR="5608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Area</a:t>
                      </a:r>
                      <a:endParaRPr lang="en-IN" sz="10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84" marR="5608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All countries of the world and geographical aggregates according to the United Nations M-49 list.</a:t>
                      </a:r>
                      <a:endParaRPr lang="en-IN" sz="10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84" marR="56084" marT="0" marB="0"/>
                </a:tc>
                <a:extLst>
                  <a:ext uri="{0D108BD9-81ED-4DB2-BD59-A6C34878D82A}">
                    <a16:rowId xmlns:a16="http://schemas.microsoft.com/office/drawing/2014/main" val="2451446743"/>
                  </a:ext>
                </a:extLst>
              </a:tr>
              <a:tr h="26727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en-IN" sz="10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84" marR="5608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Item code</a:t>
                      </a:r>
                      <a:endParaRPr lang="en-IN" sz="10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84" marR="5608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Item code of each crop</a:t>
                      </a:r>
                      <a:endParaRPr lang="en-IN" sz="10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84" marR="56084" marT="0" marB="0"/>
                </a:tc>
                <a:extLst>
                  <a:ext uri="{0D108BD9-81ED-4DB2-BD59-A6C34878D82A}">
                    <a16:rowId xmlns:a16="http://schemas.microsoft.com/office/drawing/2014/main" val="1668223424"/>
                  </a:ext>
                </a:extLst>
              </a:tr>
              <a:tr h="18247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en-IN" sz="10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84" marR="5608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Item</a:t>
                      </a:r>
                      <a:endParaRPr lang="en-IN" sz="10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84" marR="5608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Name of the Items</a:t>
                      </a:r>
                      <a:endParaRPr lang="en-IN" sz="10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84" marR="56084" marT="0" marB="0"/>
                </a:tc>
                <a:extLst>
                  <a:ext uri="{0D108BD9-81ED-4DB2-BD59-A6C34878D82A}">
                    <a16:rowId xmlns:a16="http://schemas.microsoft.com/office/drawing/2014/main" val="3670011095"/>
                  </a:ext>
                </a:extLst>
              </a:tr>
              <a:tr h="3908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en-IN" sz="10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84" marR="5608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Element code</a:t>
                      </a:r>
                      <a:endParaRPr lang="en-IN" sz="10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84" marR="5608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Code of each element</a:t>
                      </a:r>
                      <a:endParaRPr lang="en-IN" sz="10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84" marR="56084" marT="0" marB="0"/>
                </a:tc>
                <a:extLst>
                  <a:ext uri="{0D108BD9-81ED-4DB2-BD59-A6C34878D82A}">
                    <a16:rowId xmlns:a16="http://schemas.microsoft.com/office/drawing/2014/main" val="3014975413"/>
                  </a:ext>
                </a:extLst>
              </a:tr>
              <a:tr h="59914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IN" sz="10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84" marR="5608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Element</a:t>
                      </a:r>
                      <a:endParaRPr lang="en-IN" sz="10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84" marR="5608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is expressed in terms of area harvested, production quantity and yield</a:t>
                      </a:r>
                      <a:endParaRPr lang="en-IN" sz="10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84" marR="56084" marT="0" marB="0"/>
                </a:tc>
                <a:extLst>
                  <a:ext uri="{0D108BD9-81ED-4DB2-BD59-A6C34878D82A}">
                    <a16:rowId xmlns:a16="http://schemas.microsoft.com/office/drawing/2014/main" val="3686527989"/>
                  </a:ext>
                </a:extLst>
              </a:tr>
              <a:tr h="59914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en-IN" sz="10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84" marR="5608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Unit</a:t>
                      </a:r>
                      <a:endParaRPr lang="en-IN" sz="10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84" marR="5608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Production Quantity and Seed: tonnes; Area harvested: hectares; Yield: tonnes per hectare.</a:t>
                      </a:r>
                      <a:endParaRPr lang="en-IN" sz="10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84" marR="56084" marT="0" marB="0"/>
                </a:tc>
                <a:extLst>
                  <a:ext uri="{0D108BD9-81ED-4DB2-BD59-A6C34878D82A}">
                    <a16:rowId xmlns:a16="http://schemas.microsoft.com/office/drawing/2014/main" val="2542744374"/>
                  </a:ext>
                </a:extLst>
              </a:tr>
              <a:tr h="71631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8-123</a:t>
                      </a:r>
                      <a:endParaRPr lang="en-IN" sz="10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84" marR="5608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Y1961</a:t>
                      </a:r>
                      <a:endParaRPr lang="en-IN" sz="1000" dirty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             to</a:t>
                      </a:r>
                      <a:endParaRPr lang="en-IN" sz="1000" dirty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 Y2018</a:t>
                      </a:r>
                      <a:endParaRPr lang="en-IN" sz="10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84" marR="5608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The year indicates that the data refer to production, yield and area harvested during the calendar year</a:t>
                      </a:r>
                      <a:endParaRPr lang="en-IN" sz="10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084" marR="56084" marT="0" marB="0"/>
                </a:tc>
                <a:extLst>
                  <a:ext uri="{0D108BD9-81ED-4DB2-BD59-A6C34878D82A}">
                    <a16:rowId xmlns:a16="http://schemas.microsoft.com/office/drawing/2014/main" val="1091497975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4FF4A3B-CB3B-4D13-B6F1-DAC9D3FF5C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96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08"/>
    </mc:Choice>
    <mc:Fallback>
      <p:transition spd="slow" advTm="56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B1369-1254-48B8-B8CC-9C86C71F5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AB939-1082-4DB8-B1DE-2A04D9D64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CITATIONS BY USING IEEE STYLE:</a:t>
            </a:r>
            <a:endParaRPr lang="en-IN" dirty="0"/>
          </a:p>
          <a:p>
            <a:r>
              <a:rPr lang="en-US" sz="2100" dirty="0"/>
              <a:t>[1]	“(1) (PDF) PREDICTING YIELD OF THE CROP USING MACHINE LEARNING ALGORITHM | IJESRT Journal - Academia.edu.” [Online]. Available: https://www.academia.edu/36345441/PREDICTING_YIELD_OF_THE_CROP_USING_MACHINE_LEARNING_ALGORITHM. [Accessed: 05-Mar-2020].</a:t>
            </a:r>
          </a:p>
          <a:p>
            <a:pPr marL="0" indent="0">
              <a:buNone/>
            </a:pPr>
            <a:endParaRPr lang="en-IN" sz="2100" dirty="0"/>
          </a:p>
          <a:p>
            <a:r>
              <a:rPr lang="en-US" sz="2100" dirty="0"/>
              <a:t>[2]	“(PDF) Machine Learning in Agriculture: A Review.” [Online]. Available: https://www.researchgate.net/publication/327029380_Machine_Learning_in_Agriculture_A_Review. [Accessed: 05-Mar-2020].</a:t>
            </a:r>
          </a:p>
          <a:p>
            <a:pPr marL="0" indent="0">
              <a:buNone/>
            </a:pPr>
            <a:endParaRPr lang="en-IN" sz="2100" dirty="0"/>
          </a:p>
          <a:p>
            <a:r>
              <a:rPr lang="en-US" sz="2100" dirty="0"/>
              <a:t>[3]	S. A. Haider </a:t>
            </a:r>
            <a:r>
              <a:rPr lang="en-US" sz="2100" i="1" dirty="0"/>
              <a:t>et al.</a:t>
            </a:r>
            <a:r>
              <a:rPr lang="en-US" sz="2100" dirty="0"/>
              <a:t>, “LSTM Neural Network Based Forecasting Model for Wheat Production in Pakistan,” </a:t>
            </a:r>
            <a:r>
              <a:rPr lang="en-US" sz="2100" i="1" dirty="0"/>
              <a:t>Agronomy</a:t>
            </a:r>
            <a:r>
              <a:rPr lang="en-US" sz="2100" dirty="0"/>
              <a:t>, vol. 9, no. 2, p. 72, Feb. 2019, doi: 10.3390/agronomy9020072.</a:t>
            </a:r>
          </a:p>
          <a:p>
            <a:endParaRPr lang="en-US" sz="2100" dirty="0"/>
          </a:p>
          <a:p>
            <a:r>
              <a:rPr lang="en-US" sz="2100" dirty="0"/>
              <a:t>[4]	W. S. Cleveland, “Robust Locally Weighted Regression and Smoothing Scatterplots,” </a:t>
            </a:r>
            <a:r>
              <a:rPr lang="en-US" sz="2100" i="1" dirty="0"/>
              <a:t>J. Am. Stat. Assoc.</a:t>
            </a:r>
            <a:r>
              <a:rPr lang="en-US" sz="2100" dirty="0"/>
              <a:t>, vol. 74, no. 368, pp. 829–836, Dec. 1979, doi: 10.1080/01621459.1979.10481038.</a:t>
            </a:r>
          </a:p>
          <a:p>
            <a:endParaRPr lang="en-IN" sz="2100" dirty="0"/>
          </a:p>
          <a:p>
            <a:r>
              <a:rPr lang="en-US" sz="2100" dirty="0"/>
              <a:t>[5]	“FAOSTAT.” [Online]. Available: http://www.fao.org/faostat/en/#data/Q. [Accessed: 06-Mar-2020].</a:t>
            </a:r>
            <a:endParaRPr lang="en-IN" sz="21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6707777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424</TotalTime>
  <Words>816</Words>
  <Application>Microsoft Office PowerPoint</Application>
  <PresentationFormat>Widescreen</PresentationFormat>
  <Paragraphs>72</Paragraphs>
  <Slides>10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Cambria</vt:lpstr>
      <vt:lpstr>Century Gothic</vt:lpstr>
      <vt:lpstr>Vapor Trail</vt:lpstr>
      <vt:lpstr>CROP SELECTION METHOD TO MAXIMISE CROP YIELD RATE USING LONG SHORT-TERM MEMORY NEURAL NETWORKS(LSTM-NN) TIME SERIES FORECASTING </vt:lpstr>
      <vt:lpstr>INTRODUCTION</vt:lpstr>
      <vt:lpstr>DOMAIN AND RESEARCH AREA</vt:lpstr>
      <vt:lpstr>DOMAIN AND RESEARCH AREA</vt:lpstr>
      <vt:lpstr>RESEARCH QUESTION</vt:lpstr>
      <vt:lpstr>METHODOLOGY</vt:lpstr>
      <vt:lpstr>dataset</vt:lpstr>
      <vt:lpstr>DATASET</vt:lpstr>
      <vt:lpstr>REFERENCES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CROP SELECTION METHOD TO MAXIMISE CROP YIELD RATE USING LONG SHORT-TERM MEMORY NEURAL NETWORKS(LSTM-NN) TIME SERIES FORECASTING</dc:title>
  <dc:creator>shivaani katragadda</dc:creator>
  <cp:lastModifiedBy>Shivaani Katragadda</cp:lastModifiedBy>
  <cp:revision>15</cp:revision>
  <dcterms:created xsi:type="dcterms:W3CDTF">2020-03-09T17:26:14Z</dcterms:created>
  <dcterms:modified xsi:type="dcterms:W3CDTF">2020-08-24T23:14:34Z</dcterms:modified>
</cp:coreProperties>
</file>